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91661755c_0_2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f91661755c_0_2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f91661755c_0_2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91661755c_0_2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91661755c_0_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f91661755c_0_2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9669c65c2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9669c65c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f9669c65c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9669c65c2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9669c65c2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f9669c65c2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9669c65c2_0_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9669c65c2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f9669c65c2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9669c65c2_0_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9669c65c2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f9669c65c2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9173b7dad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f9173b7da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f9173b7da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91661755c_0_9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91661755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91661755c_1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91661755c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f91661755c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91661755c_1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91661755c_1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f91661755c_1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91661755c_0_8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91661755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91661755c_0_1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91661755c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f91661755c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91661755c_0_20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91661755c_0_2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f91661755c_0_2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91661755c_0_2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91661755c_0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f91661755c_0_2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91661755c_0_9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91661755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91661755c_0_8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91661755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906f0294f_0_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906f0294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906f0294f_0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906f0294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" name="Google Shape;15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5" name="Google Shape;75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1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533400" y="4495800"/>
            <a:ext cx="6555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533400" y="533400"/>
            <a:ext cx="65550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rtl="0" algn="l">
              <a:spcBef>
                <a:spcPts val="600"/>
              </a:spcBef>
              <a:spcAft>
                <a:spcPts val="0"/>
              </a:spcAft>
              <a:buSzPts val="1440"/>
              <a:buChar char="○"/>
              <a:defRPr/>
            </a:lvl2pPr>
            <a:lvl3pPr indent="-320039" lvl="2" marL="1371600" rtl="0" algn="l">
              <a:spcBef>
                <a:spcPts val="600"/>
              </a:spcBef>
              <a:spcAft>
                <a:spcPts val="0"/>
              </a:spcAft>
              <a:buSzPts val="1440"/>
              <a:buChar char="■"/>
              <a:defRPr/>
            </a:lvl3pPr>
            <a:lvl4pPr indent="-320039" lvl="3" marL="1828800" rtl="0" algn="l"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rtl="0" algn="l">
              <a:spcBef>
                <a:spcPts val="600"/>
              </a:spcBef>
              <a:spcAft>
                <a:spcPts val="0"/>
              </a:spcAft>
              <a:buSzPts val="1440"/>
              <a:buChar char="○"/>
              <a:defRPr/>
            </a:lvl5pPr>
            <a:lvl6pPr indent="-320039" lvl="5" marL="2743200" rtl="0" algn="l">
              <a:spcBef>
                <a:spcPts val="60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rtl="0" algn="l"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rtl="0" algn="l">
              <a:spcBef>
                <a:spcPts val="600"/>
              </a:spcBef>
              <a:spcAft>
                <a:spcPts val="0"/>
              </a:spcAft>
              <a:buSzPts val="1440"/>
              <a:buChar char="○"/>
              <a:defRPr/>
            </a:lvl8pPr>
            <a:lvl9pPr indent="-320040" lvl="8" marL="4114800" rtl="0" algn="l">
              <a:spcBef>
                <a:spcPts val="600"/>
              </a:spcBef>
              <a:spcAft>
                <a:spcPts val="600"/>
              </a:spcAft>
              <a:buSzPts val="1440"/>
              <a:buChar char="■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7430245" y="6172203"/>
            <a:ext cx="120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533400" y="6172200"/>
            <a:ext cx="581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7774426" y="5578478"/>
            <a:ext cx="8568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5" name="Google Shape;25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3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4" name="Google Shape;34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6" name="Google Shape;56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" name="Google Shape;65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9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hyperlink" Target="https://economics.ucsc.edu/academics/graduate-program/masters/admissions/index.htm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28.png"/><Relationship Id="rId7" Type="http://schemas.openxmlformats.org/officeDocument/2006/relationships/image" Target="../media/image47.png"/><Relationship Id="rId8" Type="http://schemas.openxmlformats.org/officeDocument/2006/relationships/image" Target="../media/image41.png"/><Relationship Id="rId11" Type="http://schemas.openxmlformats.org/officeDocument/2006/relationships/image" Target="../media/image45.png"/><Relationship Id="rId10" Type="http://schemas.openxmlformats.org/officeDocument/2006/relationships/image" Target="../media/image37.png"/><Relationship Id="rId13" Type="http://schemas.openxmlformats.org/officeDocument/2006/relationships/image" Target="../media/image46.png"/><Relationship Id="rId12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conomics.ucsc.edu/academics/graduate-program/masters/admissions/index.htm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economics.ucsc.edu/academics/graduate-program/masters/index.html" TargetMode="External"/><Relationship Id="rId4" Type="http://schemas.openxmlformats.org/officeDocument/2006/relationships/hyperlink" Target="mailto:gbhale@ucsc.edu" TargetMode="External"/><Relationship Id="rId5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35.png"/><Relationship Id="rId22" Type="http://schemas.openxmlformats.org/officeDocument/2006/relationships/image" Target="../media/image21.png"/><Relationship Id="rId21" Type="http://schemas.openxmlformats.org/officeDocument/2006/relationships/image" Target="../media/image24.png"/><Relationship Id="rId24" Type="http://schemas.openxmlformats.org/officeDocument/2006/relationships/image" Target="../media/image34.png"/><Relationship Id="rId23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26" Type="http://schemas.openxmlformats.org/officeDocument/2006/relationships/image" Target="../media/image27.png"/><Relationship Id="rId25" Type="http://schemas.openxmlformats.org/officeDocument/2006/relationships/image" Target="../media/image32.png"/><Relationship Id="rId28" Type="http://schemas.openxmlformats.org/officeDocument/2006/relationships/image" Target="../media/image29.png"/><Relationship Id="rId27" Type="http://schemas.openxmlformats.org/officeDocument/2006/relationships/image" Target="../media/image25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29" Type="http://schemas.openxmlformats.org/officeDocument/2006/relationships/image" Target="../media/image38.png"/><Relationship Id="rId7" Type="http://schemas.openxmlformats.org/officeDocument/2006/relationships/image" Target="../media/image12.png"/><Relationship Id="rId8" Type="http://schemas.openxmlformats.org/officeDocument/2006/relationships/image" Target="../media/image1.png"/><Relationship Id="rId11" Type="http://schemas.openxmlformats.org/officeDocument/2006/relationships/image" Target="../media/image22.png"/><Relationship Id="rId10" Type="http://schemas.openxmlformats.org/officeDocument/2006/relationships/image" Target="../media/image14.png"/><Relationship Id="rId13" Type="http://schemas.openxmlformats.org/officeDocument/2006/relationships/image" Target="../media/image2.png"/><Relationship Id="rId12" Type="http://schemas.openxmlformats.org/officeDocument/2006/relationships/image" Target="../media/image15.png"/><Relationship Id="rId15" Type="http://schemas.openxmlformats.org/officeDocument/2006/relationships/image" Target="../media/image13.png"/><Relationship Id="rId14" Type="http://schemas.openxmlformats.org/officeDocument/2006/relationships/image" Target="../media/image11.png"/><Relationship Id="rId17" Type="http://schemas.openxmlformats.org/officeDocument/2006/relationships/image" Target="../media/image4.png"/><Relationship Id="rId16" Type="http://schemas.openxmlformats.org/officeDocument/2006/relationships/image" Target="../media/image8.png"/><Relationship Id="rId19" Type="http://schemas.openxmlformats.org/officeDocument/2006/relationships/image" Target="../media/image19.png"/><Relationship Id="rId18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598100" y="2141350"/>
            <a:ext cx="82221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4761"/>
              <a:buFont typeface="Century Gothic"/>
              <a:buNone/>
            </a:pPr>
            <a:r>
              <a:rPr lang="en-US"/>
              <a:t>UCSC MASTERS PROGRAM IN APPLIED ECONOMICS AND FINANCE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4761"/>
              <a:buFont typeface="Century Gothic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4761"/>
              <a:buFont typeface="Century Gothic"/>
              <a:buNone/>
            </a:pPr>
            <a:r>
              <a:rPr lang="en-US"/>
              <a:t>	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4761"/>
              <a:buFont typeface="Century Gothic"/>
              <a:buNone/>
            </a:pPr>
            <a:r>
              <a:rPr lang="en-US"/>
              <a:t>				January 10, 2024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4761"/>
              <a:buFont typeface="Century Gothic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396469"/>
            <a:ext cx="3401602" cy="22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5112850" y="5197750"/>
            <a:ext cx="3480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These slides will be posted at </a:t>
            </a:r>
            <a:r>
              <a:rPr lang="en-US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https://economics.ucsc.edu/academics/graduate-program/masters/admissions/index.html</a:t>
            </a: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358850" y="2800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Faculty (teaching this year)</a:t>
            </a:r>
            <a:endParaRPr/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200" y="4270367"/>
            <a:ext cx="169545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75" y="4897704"/>
            <a:ext cx="17049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850" y="1000792"/>
            <a:ext cx="17240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0663" y="2355854"/>
            <a:ext cx="16764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6925" y="1780892"/>
            <a:ext cx="16383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8650" y="3939879"/>
            <a:ext cx="16859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47388" y="4470388"/>
            <a:ext cx="165735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65425" y="4582729"/>
            <a:ext cx="16668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87688" y="2284754"/>
            <a:ext cx="172402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08650" y="1695979"/>
            <a:ext cx="168592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89872" y="525575"/>
            <a:ext cx="1441925" cy="16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0850" y="2867700"/>
            <a:ext cx="1305360" cy="16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/>
        </p:nvSpPr>
        <p:spPr>
          <a:xfrm>
            <a:off x="196225" y="4517675"/>
            <a:ext cx="13905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Peter Christensen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Electives options</a:t>
            </a:r>
            <a:endParaRPr/>
          </a:p>
        </p:txBody>
      </p:sp>
      <p:sp>
        <p:nvSpPr>
          <p:cNvPr id="208" name="Google Shape;208;p24"/>
          <p:cNvSpPr txBox="1"/>
          <p:nvPr>
            <p:ph idx="1" type="body"/>
          </p:nvPr>
        </p:nvSpPr>
        <p:spPr>
          <a:xfrm>
            <a:off x="311700" y="1356974"/>
            <a:ext cx="8520600" cy="47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b="1" lang="en-US">
                <a:solidFill>
                  <a:srgbClr val="CC0000"/>
                </a:solidFill>
              </a:rPr>
              <a:t>Economics</a:t>
            </a:r>
            <a:endParaRPr b="1">
              <a:solidFill>
                <a:srgbClr val="CC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Applied Math 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Computer Science and Engineering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Environmental Studies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Statistics </a:t>
            </a:r>
            <a:endParaRPr b="1"/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200" y="1494053"/>
            <a:ext cx="3970850" cy="38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Electives options</a:t>
            </a:r>
            <a:endParaRPr/>
          </a:p>
        </p:txBody>
      </p:sp>
      <p:sp>
        <p:nvSpPr>
          <p:cNvPr id="216" name="Google Shape;216;p25"/>
          <p:cNvSpPr txBox="1"/>
          <p:nvPr>
            <p:ph idx="1" type="body"/>
          </p:nvPr>
        </p:nvSpPr>
        <p:spPr>
          <a:xfrm>
            <a:off x="311700" y="1356974"/>
            <a:ext cx="8520600" cy="47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Economics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b="1" lang="en-US">
                <a:solidFill>
                  <a:srgbClr val="CC0000"/>
                </a:solidFill>
              </a:rPr>
              <a:t>Applied Math  </a:t>
            </a:r>
            <a:endParaRPr b="1">
              <a:solidFill>
                <a:srgbClr val="CC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Computer Science and Engineering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Environmental Studies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Statistics </a:t>
            </a:r>
            <a:endParaRPr b="1"/>
          </a:p>
        </p:txBody>
      </p:sp>
      <p:pic>
        <p:nvPicPr>
          <p:cNvPr id="217" name="Google Shape;2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325" y="1707421"/>
            <a:ext cx="3584350" cy="4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Electives options</a:t>
            </a:r>
            <a:endParaRPr/>
          </a:p>
        </p:txBody>
      </p:sp>
      <p:sp>
        <p:nvSpPr>
          <p:cNvPr id="224" name="Google Shape;224;p26"/>
          <p:cNvSpPr txBox="1"/>
          <p:nvPr>
            <p:ph idx="1" type="body"/>
          </p:nvPr>
        </p:nvSpPr>
        <p:spPr>
          <a:xfrm>
            <a:off x="311700" y="1356974"/>
            <a:ext cx="8520600" cy="47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Economics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Applied Math 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b="1" lang="en-US">
                <a:solidFill>
                  <a:srgbClr val="CC0000"/>
                </a:solidFill>
              </a:rPr>
              <a:t>Computer Science and Engineering </a:t>
            </a:r>
            <a:endParaRPr b="1">
              <a:solidFill>
                <a:srgbClr val="CC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Environmental Studies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Statistics </a:t>
            </a:r>
            <a:endParaRPr b="1"/>
          </a:p>
        </p:txBody>
      </p:sp>
      <p:pic>
        <p:nvPicPr>
          <p:cNvPr id="225" name="Google Shape;2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175" y="4466650"/>
            <a:ext cx="5124925" cy="15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275" y="695800"/>
            <a:ext cx="4197825" cy="34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Electives options</a:t>
            </a:r>
            <a:endParaRPr/>
          </a:p>
        </p:txBody>
      </p:sp>
      <p:sp>
        <p:nvSpPr>
          <p:cNvPr id="233" name="Google Shape;233;p27"/>
          <p:cNvSpPr txBox="1"/>
          <p:nvPr>
            <p:ph idx="1" type="body"/>
          </p:nvPr>
        </p:nvSpPr>
        <p:spPr>
          <a:xfrm>
            <a:off x="311700" y="1356974"/>
            <a:ext cx="8520600" cy="47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Economics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Applied Math 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Computer Science and Engineering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b="1" lang="en-US">
                <a:solidFill>
                  <a:srgbClr val="CC0000"/>
                </a:solidFill>
              </a:rPr>
              <a:t>Environmental Studies</a:t>
            </a:r>
            <a:endParaRPr b="1">
              <a:solidFill>
                <a:srgbClr val="CC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Statistics </a:t>
            </a:r>
            <a:endParaRPr b="1"/>
          </a:p>
        </p:txBody>
      </p:sp>
      <p:pic>
        <p:nvPicPr>
          <p:cNvPr id="234" name="Google Shape;2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099" y="2618300"/>
            <a:ext cx="3958100" cy="5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Electives options</a:t>
            </a:r>
            <a:endParaRPr/>
          </a:p>
        </p:txBody>
      </p:sp>
      <p:sp>
        <p:nvSpPr>
          <p:cNvPr id="241" name="Google Shape;241;p28"/>
          <p:cNvSpPr txBox="1"/>
          <p:nvPr>
            <p:ph idx="1" type="body"/>
          </p:nvPr>
        </p:nvSpPr>
        <p:spPr>
          <a:xfrm>
            <a:off x="311700" y="1356974"/>
            <a:ext cx="8520600" cy="47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Economics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Applied Math 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Computer Science and Engineering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Environmental Studies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b="1" lang="en-US">
                <a:solidFill>
                  <a:srgbClr val="CC0000"/>
                </a:solidFill>
              </a:rPr>
              <a:t>Statistics </a:t>
            </a:r>
            <a:endParaRPr b="1">
              <a:solidFill>
                <a:srgbClr val="CC0000"/>
              </a:solidFill>
            </a:endParaRPr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300" y="2971575"/>
            <a:ext cx="4547000" cy="19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 development seminar</a:t>
            </a:r>
            <a:endParaRPr/>
          </a:p>
        </p:txBody>
      </p:sp>
      <p:sp>
        <p:nvSpPr>
          <p:cNvPr id="249" name="Google Shape;249;p29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Alumni speakers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CV writing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Job search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Other professional skills</a:t>
            </a:r>
            <a:endParaRPr sz="2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type="title"/>
          </p:nvPr>
        </p:nvSpPr>
        <p:spPr>
          <a:xfrm>
            <a:off x="396600" y="228939"/>
            <a:ext cx="85206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Three tracks: capstone exam requirements</a:t>
            </a:r>
            <a:endParaRPr/>
          </a:p>
        </p:txBody>
      </p:sp>
      <p:sp>
        <p:nvSpPr>
          <p:cNvPr id="255" name="Google Shape;255;p30"/>
          <p:cNvSpPr txBox="1"/>
          <p:nvPr>
            <p:ph idx="1" type="body"/>
          </p:nvPr>
        </p:nvSpPr>
        <p:spPr>
          <a:xfrm>
            <a:off x="730500" y="1248074"/>
            <a:ext cx="7683000" cy="50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Applied economics</a:t>
            </a:r>
            <a:endParaRPr sz="22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b="1" lang="en-US" sz="200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200, 201, 216, 217, </a:t>
            </a:r>
            <a:r>
              <a:rPr b="1" i="1" lang="en-US" sz="2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259B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b="1" lang="en-US" sz="200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Must complete 4 of 5 sections of the capstone exam  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Finance</a:t>
            </a:r>
            <a:endParaRPr sz="22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i="1" lang="en-US" sz="2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233, 236, 231</a:t>
            </a:r>
            <a:r>
              <a:rPr b="1" lang="en-US" sz="2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en-US" sz="2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234</a:t>
            </a:r>
            <a:r>
              <a:rPr b="1" lang="en-US" sz="2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en-US" sz="20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235  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-US" sz="200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Must complete 4 of 5 sections of the capstone exam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General</a:t>
            </a:r>
            <a:endParaRPr sz="22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-US" sz="200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200, 201, 233, 236</a:t>
            </a:r>
            <a:endParaRPr b="1" sz="2000">
              <a:solidFill>
                <a:srgbClr val="C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 considerations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(apply here)</a:t>
            </a:r>
            <a:endParaRPr/>
          </a:p>
        </p:txBody>
      </p:sp>
      <p:sp>
        <p:nvSpPr>
          <p:cNvPr id="262" name="Google Shape;262;p31"/>
          <p:cNvSpPr txBox="1"/>
          <p:nvPr>
            <p:ph idx="1" type="body"/>
          </p:nvPr>
        </p:nvSpPr>
        <p:spPr>
          <a:xfrm>
            <a:off x="311700" y="1356974"/>
            <a:ext cx="85206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●"/>
            </a:pPr>
            <a:r>
              <a:rPr lang="en-US" sz="2200">
                <a:solidFill>
                  <a:srgbClr val="222222"/>
                </a:solidFill>
              </a:rPr>
              <a:t>Deadline</a:t>
            </a:r>
            <a:endParaRPr sz="2200">
              <a:solidFill>
                <a:srgbClr val="222222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○"/>
            </a:pPr>
            <a:r>
              <a:rPr lang="en-US" sz="1800">
                <a:solidFill>
                  <a:srgbClr val="222222"/>
                </a:solidFill>
              </a:rPr>
              <a:t>Two deadlines - early: </a:t>
            </a:r>
            <a:r>
              <a:rPr b="1" lang="en-US" sz="1800">
                <a:solidFill>
                  <a:schemeClr val="accent3"/>
                </a:solidFill>
              </a:rPr>
              <a:t>February 28,</a:t>
            </a:r>
            <a:r>
              <a:rPr lang="en-US" sz="1800">
                <a:solidFill>
                  <a:srgbClr val="222222"/>
                </a:solidFill>
              </a:rPr>
              <a:t> final deadline</a:t>
            </a:r>
            <a:r>
              <a:rPr b="1" lang="en-US" sz="1800">
                <a:solidFill>
                  <a:schemeClr val="accent3"/>
                </a:solidFill>
              </a:rPr>
              <a:t>: </a:t>
            </a:r>
            <a:r>
              <a:rPr b="1" lang="en-US" sz="1800">
                <a:solidFill>
                  <a:srgbClr val="FF0000"/>
                </a:solidFill>
              </a:rPr>
              <a:t>April 15</a:t>
            </a:r>
            <a:endParaRPr b="1" sz="1800">
              <a:solidFill>
                <a:srgbClr val="FF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●"/>
            </a:pPr>
            <a:r>
              <a:rPr lang="en-US" sz="2200">
                <a:solidFill>
                  <a:srgbClr val="222222"/>
                </a:solidFill>
              </a:rPr>
              <a:t>Is there financial aid available?</a:t>
            </a:r>
            <a:endParaRPr>
              <a:solidFill>
                <a:srgbClr val="222222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-US" sz="1800">
                <a:solidFill>
                  <a:srgbClr val="222222"/>
                </a:solidFill>
              </a:rPr>
              <a:t>Yes!  Students enrolled in the program may receive </a:t>
            </a:r>
            <a:r>
              <a:rPr lang="en-US" sz="1800">
                <a:solidFill>
                  <a:schemeClr val="accent3"/>
                </a:solidFill>
              </a:rPr>
              <a:t>$1,000-6,000</a:t>
            </a:r>
            <a:r>
              <a:rPr lang="en-US" sz="1800">
                <a:solidFill>
                  <a:srgbClr val="222222"/>
                </a:solidFill>
              </a:rPr>
              <a:t> in aid, merit-based.   </a:t>
            </a:r>
            <a:endParaRPr sz="1800">
              <a:solidFill>
                <a:srgbClr val="0000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-US" sz="1800">
                <a:solidFill>
                  <a:srgbClr val="222222"/>
                </a:solidFill>
              </a:rPr>
              <a:t>TA positions may be available, but not guaranteed</a:t>
            </a:r>
            <a:endParaRPr sz="18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●"/>
            </a:pPr>
            <a:r>
              <a:rPr lang="en-US" sz="2200">
                <a:solidFill>
                  <a:srgbClr val="222222"/>
                </a:solidFill>
              </a:rPr>
              <a:t>What score do I need to get on the GRE? </a:t>
            </a:r>
            <a:endParaRPr sz="2200">
              <a:solidFill>
                <a:srgbClr val="222222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○"/>
            </a:pPr>
            <a:r>
              <a:rPr lang="en-US" sz="1800">
                <a:solidFill>
                  <a:srgbClr val="222222"/>
                </a:solidFill>
              </a:rPr>
              <a:t>No longer required, but if you are taking it, please submit results</a:t>
            </a:r>
            <a:endParaRPr sz="18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●"/>
            </a:pPr>
            <a:r>
              <a:rPr lang="en-US" sz="2200">
                <a:solidFill>
                  <a:srgbClr val="222222"/>
                </a:solidFill>
              </a:rPr>
              <a:t>What is the average GPA requirement?</a:t>
            </a:r>
            <a:endParaRPr>
              <a:solidFill>
                <a:srgbClr val="222222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-US" sz="1800">
                <a:solidFill>
                  <a:srgbClr val="222222"/>
                </a:solidFill>
              </a:rPr>
              <a:t>The average GPA of admitted students is </a:t>
            </a:r>
            <a:r>
              <a:rPr lang="en-US" sz="1800">
                <a:solidFill>
                  <a:schemeClr val="accent3"/>
                </a:solidFill>
              </a:rPr>
              <a:t>3.33</a:t>
            </a:r>
            <a:br>
              <a:rPr lang="en-US" sz="1800">
                <a:solidFill>
                  <a:srgbClr val="222222"/>
                </a:solidFill>
              </a:rPr>
            </a:br>
            <a:r>
              <a:rPr lang="en-US" sz="1800">
                <a:solidFill>
                  <a:srgbClr val="222222"/>
                </a:solidFill>
              </a:rPr>
              <a:t>The minimum GPA accepted is </a:t>
            </a:r>
            <a:r>
              <a:rPr lang="en-US" sz="1800">
                <a:solidFill>
                  <a:schemeClr val="accent3"/>
                </a:solidFill>
              </a:rPr>
              <a:t>3.0</a:t>
            </a:r>
            <a:endParaRPr sz="18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to get your </a:t>
            </a:r>
            <a:r>
              <a:rPr lang="en-US"/>
              <a:t>questions</a:t>
            </a:r>
            <a:r>
              <a:rPr lang="en-US"/>
              <a:t> answered?</a:t>
            </a:r>
            <a:endParaRPr/>
          </a:p>
        </p:txBody>
      </p:sp>
      <p:sp>
        <p:nvSpPr>
          <p:cNvPr id="269" name="Google Shape;269;p32"/>
          <p:cNvSpPr txBox="1"/>
          <p:nvPr>
            <p:ph idx="1" type="body"/>
          </p:nvPr>
        </p:nvSpPr>
        <p:spPr>
          <a:xfrm>
            <a:off x="311700" y="1460575"/>
            <a:ext cx="8715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Program web site (in progress of update):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https://economics.ucsc.edu/academics/graduate-program/masters/index.html</a:t>
            </a:r>
            <a:r>
              <a:rPr lang="en-US"/>
              <a:t>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Galina Hale - program director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gbhale@ucsc.edu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Graduate program coordinator</a:t>
            </a:r>
            <a:r>
              <a:rPr lang="en-US" u="sng">
                <a:solidFill>
                  <a:schemeClr val="hlink"/>
                </a:solidFill>
              </a:rPr>
              <a:t> ecngrdcr@ucsc.edu</a:t>
            </a:r>
            <a:endParaRPr/>
          </a:p>
        </p:txBody>
      </p:sp>
      <p:pic>
        <p:nvPicPr>
          <p:cNvPr id="270" name="Google Shape;27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800" y="3100122"/>
            <a:ext cx="6290875" cy="35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311700" y="728889"/>
            <a:ext cx="85206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 structure and overview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311700" y="1476067"/>
            <a:ext cx="8520600" cy="47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</a:rPr>
              <a:t>One-year program (9 months + 3 weeks required math camp)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</a:rPr>
              <a:t>Capstone exam 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US" sz="1600">
                <a:solidFill>
                  <a:srgbClr val="9900FF"/>
                </a:solidFill>
                <a:highlight>
                  <a:srgbClr val="FFFFFF"/>
                </a:highlight>
              </a:rPr>
              <a:t>The program combines </a:t>
            </a:r>
            <a:r>
              <a:rPr b="1" lang="en-US" sz="1600">
                <a:solidFill>
                  <a:srgbClr val="9900FF"/>
                </a:solidFill>
                <a:highlight>
                  <a:srgbClr val="FFFFFF"/>
                </a:highlight>
              </a:rPr>
              <a:t>core training</a:t>
            </a:r>
            <a:r>
              <a:rPr lang="en-US" sz="1600">
                <a:solidFill>
                  <a:srgbClr val="9900FF"/>
                </a:solidFill>
                <a:highlight>
                  <a:srgbClr val="FFFFFF"/>
                </a:highlight>
              </a:rPr>
              <a:t> in economic theory with </a:t>
            </a:r>
            <a:r>
              <a:rPr b="1" lang="en-US" sz="1600">
                <a:solidFill>
                  <a:srgbClr val="9900FF"/>
                </a:solidFill>
                <a:highlight>
                  <a:srgbClr val="FFFFFF"/>
                </a:highlight>
              </a:rPr>
              <a:t>meaningful applications</a:t>
            </a:r>
            <a:r>
              <a:rPr lang="en-US" sz="1600">
                <a:solidFill>
                  <a:srgbClr val="9900FF"/>
                </a:solidFill>
                <a:highlight>
                  <a:srgbClr val="FFFFFF"/>
                </a:highlight>
              </a:rPr>
              <a:t> that students are likely to face in their professional careers in business, government, non-profit.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US" sz="1600">
                <a:solidFill>
                  <a:srgbClr val="000000"/>
                </a:solidFill>
                <a:highlight>
                  <a:srgbClr val="FFFFFF"/>
                </a:highlight>
              </a:rPr>
              <a:t>More applied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 orientation </a:t>
            </a:r>
            <a:r>
              <a:rPr b="1" lang="en-US" sz="1600">
                <a:solidFill>
                  <a:srgbClr val="000000"/>
                </a:solidFill>
                <a:highlight>
                  <a:srgbClr val="FFFFFF"/>
                </a:highlight>
              </a:rPr>
              <a:t>than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 a typical </a:t>
            </a:r>
            <a:r>
              <a:rPr b="1" lang="en-US" sz="1600">
                <a:solidFill>
                  <a:srgbClr val="000000"/>
                </a:solidFill>
                <a:highlight>
                  <a:srgbClr val="FFFFFF"/>
                </a:highlight>
              </a:rPr>
              <a:t>M.A.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 program in economics.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US" sz="1600">
                <a:solidFill>
                  <a:srgbClr val="000000"/>
                </a:solidFill>
                <a:highlight>
                  <a:srgbClr val="FFFFFF"/>
                </a:highlight>
              </a:rPr>
              <a:t>More training 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in economics, statistics, and econometrics</a:t>
            </a:r>
            <a:r>
              <a:rPr b="1" lang="en-US" sz="1600">
                <a:solidFill>
                  <a:srgbClr val="000000"/>
                </a:solidFill>
                <a:highlight>
                  <a:srgbClr val="FFFFFF"/>
                </a:highlight>
              </a:rPr>
              <a:t> than 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most </a:t>
            </a:r>
            <a:r>
              <a:rPr b="1" lang="en-US" sz="1600">
                <a:solidFill>
                  <a:srgbClr val="000000"/>
                </a:solidFill>
                <a:highlight>
                  <a:srgbClr val="FFFFFF"/>
                </a:highlight>
              </a:rPr>
              <a:t>M.B.A.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 programs.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Stresses</a:t>
            </a:r>
            <a:r>
              <a:rPr b="1" lang="en-US" sz="1600">
                <a:solidFill>
                  <a:srgbClr val="000000"/>
                </a:solidFill>
                <a:highlight>
                  <a:srgbClr val="FFFFFF"/>
                </a:highlight>
              </a:rPr>
              <a:t> mastery of core principles 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in micro and macroeconomics and finance.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Each student learns how to </a:t>
            </a:r>
            <a:r>
              <a:rPr b="1" lang="en-US" sz="1600">
                <a:solidFill>
                  <a:srgbClr val="000000"/>
                </a:solidFill>
                <a:highlight>
                  <a:srgbClr val="FFFFFF"/>
                </a:highlight>
              </a:rPr>
              <a:t>solve practical problems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 and to </a:t>
            </a:r>
            <a:r>
              <a:rPr b="1" lang="en-US" sz="1600">
                <a:solidFill>
                  <a:srgbClr val="000000"/>
                </a:solidFill>
                <a:highlight>
                  <a:srgbClr val="FFFFFF"/>
                </a:highlight>
              </a:rPr>
              <a:t>communicate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 the results </a:t>
            </a:r>
            <a:r>
              <a:rPr b="1" lang="en-US" sz="1600">
                <a:solidFill>
                  <a:srgbClr val="000000"/>
                </a:solidFill>
                <a:highlight>
                  <a:srgbClr val="FFFFFF"/>
                </a:highlight>
              </a:rPr>
              <a:t>clearly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9900FF"/>
                </a:solidFill>
                <a:highlight>
                  <a:srgbClr val="FFFFFF"/>
                </a:highlight>
              </a:rPr>
              <a:t>The emphasis on</a:t>
            </a:r>
            <a:r>
              <a:rPr b="1" lang="en-US" sz="1600">
                <a:solidFill>
                  <a:srgbClr val="9900FF"/>
                </a:solidFill>
                <a:highlight>
                  <a:srgbClr val="FFFFFF"/>
                </a:highlight>
              </a:rPr>
              <a:t> advanced econometric techniques</a:t>
            </a:r>
            <a:r>
              <a:rPr lang="en-US" sz="1600">
                <a:solidFill>
                  <a:srgbClr val="9900FF"/>
                </a:solidFill>
                <a:highlight>
                  <a:srgbClr val="FFFFFF"/>
                </a:highlight>
              </a:rPr>
              <a:t>, statistical software</a:t>
            </a:r>
            <a:r>
              <a:rPr b="1" lang="en-US" sz="1600">
                <a:solidFill>
                  <a:srgbClr val="9900FF"/>
                </a:solidFill>
                <a:highlight>
                  <a:srgbClr val="FFFFFF"/>
                </a:highlight>
              </a:rPr>
              <a:t> packages</a:t>
            </a:r>
            <a:r>
              <a:rPr lang="en-US" sz="1600">
                <a:solidFill>
                  <a:srgbClr val="9900FF"/>
                </a:solidFill>
                <a:highlight>
                  <a:srgbClr val="FFFFFF"/>
                </a:highlight>
              </a:rPr>
              <a:t>, and large-scale financial and microeconomic </a:t>
            </a:r>
            <a:r>
              <a:rPr b="1" lang="en-US" sz="1600">
                <a:solidFill>
                  <a:srgbClr val="9900FF"/>
                </a:solidFill>
                <a:highlight>
                  <a:srgbClr val="FFFFFF"/>
                </a:highlight>
              </a:rPr>
              <a:t>datasets</a:t>
            </a:r>
            <a:r>
              <a:rPr lang="en-US" sz="1600">
                <a:solidFill>
                  <a:srgbClr val="9900FF"/>
                </a:solidFill>
                <a:highlight>
                  <a:srgbClr val="FFFFFF"/>
                </a:highlight>
              </a:rPr>
              <a:t>.</a:t>
            </a:r>
            <a:endParaRPr sz="1600">
              <a:solidFill>
                <a:srgbClr val="9900FF"/>
              </a:solidFill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143" y="5443625"/>
            <a:ext cx="1159775" cy="9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595" y="5611063"/>
            <a:ext cx="2466500" cy="6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1201" y="5515609"/>
            <a:ext cx="2466500" cy="828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311700" y="204692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do our students go after graduation?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188675" y="904850"/>
            <a:ext cx="8520600" cy="52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US" u="sng">
                <a:solidFill>
                  <a:schemeClr val="dk1"/>
                </a:solidFill>
              </a:rPr>
              <a:t>Business</a:t>
            </a:r>
            <a:r>
              <a:rPr lang="en-US"/>
              <a:t> 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692" y="5773474"/>
            <a:ext cx="2025456" cy="5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9149" y="4869475"/>
            <a:ext cx="1400900" cy="96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050" y="2066000"/>
            <a:ext cx="1282800" cy="71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725" y="2929925"/>
            <a:ext cx="1107577" cy="8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7375" y="3733201"/>
            <a:ext cx="1599824" cy="97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08153" y="2966802"/>
            <a:ext cx="662896" cy="8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86503" y="2784377"/>
            <a:ext cx="1239000" cy="69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71235" y="2041262"/>
            <a:ext cx="944903" cy="6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44213" y="2720389"/>
            <a:ext cx="1282809" cy="8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7062" y="5407892"/>
            <a:ext cx="1400900" cy="57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49850" y="3723688"/>
            <a:ext cx="1446975" cy="47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79697" y="3225324"/>
            <a:ext cx="1148333" cy="4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939375" y="4551500"/>
            <a:ext cx="1400900" cy="375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11698" y="4360776"/>
            <a:ext cx="756750" cy="7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751832" y="4107750"/>
            <a:ext cx="947946" cy="5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63675" y="5274760"/>
            <a:ext cx="1502550" cy="84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704300" y="1629410"/>
            <a:ext cx="1599825" cy="41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742075" y="4779100"/>
            <a:ext cx="1599825" cy="57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121075" y="1520728"/>
            <a:ext cx="605491" cy="3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807825" y="2253425"/>
            <a:ext cx="1502550" cy="31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46900" y="1670964"/>
            <a:ext cx="1796775" cy="33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241950" y="4060212"/>
            <a:ext cx="1400901" cy="10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704298" y="3686152"/>
            <a:ext cx="947950" cy="39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130663" y="5350775"/>
            <a:ext cx="1446974" cy="31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142188" y="2183625"/>
            <a:ext cx="696456" cy="8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514324" y="1855326"/>
            <a:ext cx="947950" cy="81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4834060" y="4285149"/>
            <a:ext cx="908025" cy="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>
            <p:ph type="title"/>
          </p:nvPr>
        </p:nvSpPr>
        <p:spPr>
          <a:xfrm>
            <a:off x="311700" y="3933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do our students go after graduation?</a:t>
            </a:r>
            <a:endParaRPr/>
          </a:p>
        </p:txBody>
      </p:sp>
      <p:sp>
        <p:nvSpPr>
          <p:cNvPr id="147" name="Google Shape;147;p17"/>
          <p:cNvSpPr txBox="1"/>
          <p:nvPr>
            <p:ph idx="1" type="body"/>
          </p:nvPr>
        </p:nvSpPr>
        <p:spPr>
          <a:xfrm>
            <a:off x="311700" y="1320650"/>
            <a:ext cx="8520600" cy="47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dk1"/>
                </a:solidFill>
              </a:rPr>
              <a:t>Government</a:t>
            </a:r>
            <a:endParaRPr b="1" u="sng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State Bar of California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County of Fresno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Judicial Council of California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Louisiana Department of Health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Federal Reserve Bank of San Francisco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Sunnyvale Community Services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City of Pasadena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State Compensation Insurance Fund</a:t>
            </a:r>
            <a:r>
              <a:rPr lang="en-US"/>
              <a:t> </a:t>
            </a:r>
            <a:endParaRPr/>
          </a:p>
        </p:txBody>
      </p:sp>
      <p:sp>
        <p:nvSpPr>
          <p:cNvPr id="148" name="Google Shape;148;p17"/>
          <p:cNvSpPr txBox="1"/>
          <p:nvPr>
            <p:ph idx="1" type="body"/>
          </p:nvPr>
        </p:nvSpPr>
        <p:spPr>
          <a:xfrm>
            <a:off x="4971350" y="1320650"/>
            <a:ext cx="3861000" cy="47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dk1"/>
                </a:solidFill>
              </a:rPr>
              <a:t>Universities</a:t>
            </a:r>
            <a:endParaRPr b="1" u="sng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 University of Calgary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Stanford Institute for Economic Policy Research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UCSC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NYU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type="title"/>
          </p:nvPr>
        </p:nvSpPr>
        <p:spPr>
          <a:xfrm>
            <a:off x="311700" y="131592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what do they do there? </a:t>
            </a:r>
            <a:endParaRPr/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7500"/>
            <a:ext cx="8832300" cy="61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311700" y="464739"/>
            <a:ext cx="85206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</a:t>
            </a:r>
            <a:endParaRPr/>
          </a:p>
        </p:txBody>
      </p:sp>
      <p:sp>
        <p:nvSpPr>
          <p:cNvPr id="161" name="Google Shape;161;p19"/>
          <p:cNvSpPr txBox="1"/>
          <p:nvPr>
            <p:ph idx="1" type="body"/>
          </p:nvPr>
        </p:nvSpPr>
        <p:spPr>
          <a:xfrm>
            <a:off x="1594225" y="1357075"/>
            <a:ext cx="7238100" cy="47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Math camp (can test out)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9 5-unit courses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3 labs (2 required, one optional)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Professional development seminars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Capstone exam in one of the three tracks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Applied Economics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Finance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General</a:t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311700" y="728889"/>
            <a:ext cx="85206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Courses offered (this year, subject to change): Fall</a:t>
            </a:r>
            <a:endParaRPr/>
          </a:p>
        </p:txBody>
      </p:sp>
      <p:sp>
        <p:nvSpPr>
          <p:cNvPr id="167" name="Google Shape;167;p20"/>
          <p:cNvSpPr txBox="1"/>
          <p:nvPr>
            <p:ph idx="1" type="body"/>
          </p:nvPr>
        </p:nvSpPr>
        <p:spPr>
          <a:xfrm>
            <a:off x="311700" y="1535544"/>
            <a:ext cx="8520600" cy="59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1" marL="457200" rtl="0" algn="l">
              <a:spcBef>
                <a:spcPts val="50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Char char="○"/>
            </a:pPr>
            <a:r>
              <a:rPr lang="en-US" sz="25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5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ll: </a:t>
            </a:r>
            <a:endParaRPr sz="2500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2" marL="914400" rtl="0" algn="l"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■"/>
            </a:pPr>
            <a:r>
              <a:rPr b="1"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 Analysis (200), Finance 1 (233), Applied Econometrics 1 (216),</a:t>
            </a: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Stata lab (294A)</a:t>
            </a:r>
            <a:r>
              <a:rPr b="1"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 </a:t>
            </a:r>
            <a:endParaRPr b="1"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68" name="Google Shape;168;p20"/>
          <p:cNvSpPr txBox="1"/>
          <p:nvPr/>
        </p:nvSpPr>
        <p:spPr>
          <a:xfrm>
            <a:off x="3331750" y="5947033"/>
            <a:ext cx="304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*5-unit courses are in </a:t>
            </a:r>
            <a:r>
              <a:rPr b="1" lang="en-US">
                <a:latin typeface="Roboto"/>
                <a:ea typeface="Roboto"/>
                <a:cs typeface="Roboto"/>
                <a:sym typeface="Roboto"/>
              </a:rPr>
              <a:t>bold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311700" y="728889"/>
            <a:ext cx="85206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Courses offered </a:t>
            </a:r>
            <a:r>
              <a:rPr lang="en-US"/>
              <a:t>(this year, subject to change)</a:t>
            </a:r>
            <a:r>
              <a:rPr lang="en-US"/>
              <a:t>: Winter</a:t>
            </a:r>
            <a:endParaRPr/>
          </a:p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311700" y="1535544"/>
            <a:ext cx="8520600" cy="59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1" marL="457200" rtl="0" algn="l">
              <a:spcBef>
                <a:spcPts val="5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○"/>
            </a:pPr>
            <a:r>
              <a:rPr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All: </a:t>
            </a:r>
            <a:endParaRPr sz="2400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914400" rtl="0" algn="l"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Choice of Econometrics (217 or 114/114L),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R lab (294A),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development seminar (294B);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457200" rtl="0" algn="l">
              <a:spcBef>
                <a:spcPts val="5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○"/>
            </a:pPr>
            <a:r>
              <a:rPr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Applied track: </a:t>
            </a:r>
            <a:endParaRPr sz="2400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914400" rtl="0" algn="l"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</a:pPr>
            <a:r>
              <a:rPr b="1"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Public policy analysis (259B), </a:t>
            </a: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 elective   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457200" rtl="0" algn="l">
              <a:spcBef>
                <a:spcPts val="5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○"/>
            </a:pPr>
            <a:r>
              <a:rPr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Finance track:</a:t>
            </a:r>
            <a:endParaRPr sz="2400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914400" rtl="0" algn="l">
              <a:spcBef>
                <a:spcPts val="50"/>
              </a:spcBef>
              <a:spcAft>
                <a:spcPts val="0"/>
              </a:spcAft>
              <a:buClr>
                <a:srgbClr val="222222"/>
              </a:buClr>
              <a:buSzPts val="2000"/>
              <a:buChar char="■"/>
            </a:pPr>
            <a:r>
              <a:rPr b="1"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Corporate Finance (235), </a:t>
            </a:r>
            <a:r>
              <a:rPr b="1"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Financial Engineering (236)</a:t>
            </a:r>
            <a:endParaRPr sz="2000">
              <a:solidFill>
                <a:srgbClr val="222222"/>
              </a:solidFill>
            </a:endParaRPr>
          </a:p>
          <a:p>
            <a:pPr indent="-381000" lvl="1" marL="457200" rtl="0" algn="l">
              <a:spcBef>
                <a:spcPts val="5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○"/>
            </a:pPr>
            <a:r>
              <a:rPr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General track:</a:t>
            </a:r>
            <a:endParaRPr sz="2000">
              <a:solidFill>
                <a:srgbClr val="222222"/>
              </a:solidFill>
            </a:endParaRPr>
          </a:p>
          <a:p>
            <a:pPr indent="-355600" lvl="2" marL="914400" rtl="0" algn="l"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</a:pPr>
            <a:r>
              <a:rPr b="1"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Financial Engineering (236), </a:t>
            </a: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 elective   </a:t>
            </a:r>
            <a:endParaRPr b="1" sz="2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3331750" y="5947033"/>
            <a:ext cx="304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*5-unit courses are in </a:t>
            </a:r>
            <a:r>
              <a:rPr b="1" lang="en-US">
                <a:latin typeface="Roboto"/>
                <a:ea typeface="Roboto"/>
                <a:cs typeface="Roboto"/>
                <a:sym typeface="Roboto"/>
              </a:rPr>
              <a:t>bold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type="title"/>
          </p:nvPr>
        </p:nvSpPr>
        <p:spPr>
          <a:xfrm>
            <a:off x="311700" y="728889"/>
            <a:ext cx="85206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Courses offered </a:t>
            </a:r>
            <a:r>
              <a:rPr lang="en-US"/>
              <a:t>(this year, subject to change)</a:t>
            </a:r>
            <a:r>
              <a:rPr lang="en-US"/>
              <a:t>: Spring</a:t>
            </a:r>
            <a:endParaRPr/>
          </a:p>
        </p:txBody>
      </p:sp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311700" y="1535544"/>
            <a:ext cx="8520600" cy="59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1" marL="457200" rtl="0" algn="l">
              <a:spcBef>
                <a:spcPts val="5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○"/>
            </a:pPr>
            <a:r>
              <a:rPr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All: </a:t>
            </a:r>
            <a:endParaRPr sz="2400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914400" rtl="0" algn="l"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Macroeconomic analysis (202), 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Python lab (294A)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development seminar (294B).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457200" rtl="0" algn="l">
              <a:spcBef>
                <a:spcPts val="5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○"/>
            </a:pPr>
            <a:r>
              <a:rPr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Applied track: </a:t>
            </a:r>
            <a:endParaRPr sz="2400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914400" rtl="0" algn="l"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 Applications (201), </a:t>
            </a: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 elective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457200" rtl="0" algn="l">
              <a:spcBef>
                <a:spcPts val="5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○"/>
            </a:pPr>
            <a:r>
              <a:rPr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Finance track:</a:t>
            </a:r>
            <a:endParaRPr sz="2400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914400" rtl="0" algn="l">
              <a:spcBef>
                <a:spcPts val="50"/>
              </a:spcBef>
              <a:spcAft>
                <a:spcPts val="0"/>
              </a:spcAft>
              <a:buClr>
                <a:srgbClr val="222222"/>
              </a:buClr>
              <a:buSzPts val="2000"/>
              <a:buChar char="■"/>
            </a:pPr>
            <a:r>
              <a:rPr b="1"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International Financial Management (231), Financial Institutions and Markets (234)</a:t>
            </a:r>
            <a:endParaRPr sz="2000">
              <a:solidFill>
                <a:srgbClr val="222222"/>
              </a:solidFill>
            </a:endParaRPr>
          </a:p>
          <a:p>
            <a:pPr indent="-381000" lvl="1" marL="457200" rtl="0" algn="l">
              <a:spcBef>
                <a:spcPts val="5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○"/>
            </a:pPr>
            <a:r>
              <a:rPr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General track:</a:t>
            </a:r>
            <a:endParaRPr sz="2400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914400" rtl="0" algn="l">
              <a:spcBef>
                <a:spcPts val="50"/>
              </a:spcBef>
              <a:spcAft>
                <a:spcPts val="0"/>
              </a:spcAft>
              <a:buSzPts val="2000"/>
              <a:buChar char="■"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 Applications (201) 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 elective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3331750" y="5947033"/>
            <a:ext cx="304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*5-unit courses are in </a:t>
            </a:r>
            <a:r>
              <a:rPr b="1" lang="en-US">
                <a:latin typeface="Roboto"/>
                <a:ea typeface="Roboto"/>
                <a:cs typeface="Roboto"/>
                <a:sym typeface="Roboto"/>
              </a:rPr>
              <a:t>bold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